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86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3C696-C0A6-46E0-9239-2A6AB4A01CC5}" type="datetimeFigureOut">
              <a:rPr lang="pl-PL" smtClean="0"/>
              <a:t>07.05.2020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8BC39-15E5-4977-84C8-F38884AE9DBE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8BC39-15E5-4977-84C8-F38884AE9DBE}" type="slidenum">
              <a:rPr lang="pl-PL" smtClean="0"/>
              <a:t>5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D9EF-4CF7-46CC-AD99-DFD46EF7EE1F}" type="datetime1">
              <a:rPr lang="pl-PL" smtClean="0"/>
              <a:t>08.05.2020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E422-BDD8-4267-AFBB-FCB33F72F226}" type="datetime1">
              <a:rPr lang="pl-PL" smtClean="0"/>
              <a:t>08.05.2020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50D58-24A3-454A-8501-4F5225F61E8E}" type="datetime1">
              <a:rPr lang="pl-PL" smtClean="0"/>
              <a:t>08.05.2020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CA2E-AF05-46B9-80F9-7245D31C6502}" type="datetime1">
              <a:rPr lang="pl-PL" smtClean="0"/>
              <a:t>08.05.2020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4429-FF5E-4335-B7D9-573EC61F74AE}" type="datetime1">
              <a:rPr lang="pl-PL" smtClean="0"/>
              <a:t>08.05.2020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C5CF-3114-477E-8A64-845062C62895}" type="datetime1">
              <a:rPr lang="pl-PL" smtClean="0"/>
              <a:t>08.05.2020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BD9CC-2C57-43B6-AD21-35631F5AD2F3}" type="datetime1">
              <a:rPr lang="pl-PL" smtClean="0"/>
              <a:t>08.05.2020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53B4-ABDE-42AC-88B0-9C1380FAB7A8}" type="datetime1">
              <a:rPr lang="pl-PL" smtClean="0"/>
              <a:t>08.05.2020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EA84-6D17-413F-B275-7543A7C80F39}" type="datetime1">
              <a:rPr lang="pl-PL" smtClean="0"/>
              <a:t>08.05.2020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7E67-C96B-4D94-A648-9E7DDCCC89F8}" type="datetime1">
              <a:rPr lang="pl-PL" smtClean="0"/>
              <a:t>08.05.2020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926F-F8CF-43A3-BCEA-632962C0D285}" type="datetime1">
              <a:rPr lang="pl-PL" smtClean="0"/>
              <a:t>08.05.2020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DF76-4054-48CA-A1F8-16B3371BE56D}" type="datetime1">
              <a:rPr lang="pl-PL" smtClean="0"/>
              <a:t>08.05.2020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smtClean="0"/>
              <a:t>Autor: Damian Ławniczak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8EF23-AB14-42A8-BDDF-52C74BA1DE23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Canva - Man Standing Holding A Tablet Behind Curta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98897" y="-24"/>
            <a:ext cx="10285871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Techniki redukcji lęku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57290" y="3857628"/>
            <a:ext cx="6400800" cy="1752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Kontrolowanie oddechu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Lista kontrolnych pytań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Myśli pozytywne i uspokajające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iłość czy lęk? | Astromag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04851"/>
            <a:ext cx="9144000" cy="9647129"/>
          </a:xfrm>
          <a:prstGeom prst="rect">
            <a:avLst/>
          </a:prstGeom>
          <a:noFill/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Albert Einstein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642910" y="3643314"/>
            <a:ext cx="7858180" cy="3071810"/>
          </a:xfrm>
          <a:prstGeom prst="roundRect">
            <a:avLst/>
          </a:prstGeom>
          <a:solidFill>
            <a:schemeClr val="accent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3714752"/>
            <a:ext cx="8229600" cy="37147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3600" dirty="0" smtClean="0">
                <a:solidFill>
                  <a:schemeClr val="bg1"/>
                </a:solidFill>
              </a:rPr>
              <a:t>„Każdy </a:t>
            </a:r>
            <a:r>
              <a:rPr lang="pl-PL" sz="3600" dirty="0">
                <a:solidFill>
                  <a:schemeClr val="bg1"/>
                </a:solidFill>
              </a:rPr>
              <a:t>z nas ma dwie rzeczy do wyboru: </a:t>
            </a:r>
            <a:endParaRPr lang="pl-PL" sz="36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pl-PL" sz="5400" dirty="0" smtClean="0">
                <a:solidFill>
                  <a:schemeClr val="bg1"/>
                </a:solidFill>
              </a:rPr>
              <a:t>jesteśmy </a:t>
            </a:r>
            <a:r>
              <a:rPr lang="pl-PL" sz="5400" dirty="0">
                <a:solidFill>
                  <a:schemeClr val="bg1"/>
                </a:solidFill>
              </a:rPr>
              <a:t>albo pełni miłości, </a:t>
            </a:r>
            <a:endParaRPr lang="pl-PL" sz="5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pl-PL" sz="5400" dirty="0" smtClean="0">
                <a:solidFill>
                  <a:schemeClr val="bg1"/>
                </a:solidFill>
              </a:rPr>
              <a:t>albo </a:t>
            </a:r>
            <a:r>
              <a:rPr lang="pl-PL" sz="5400" dirty="0">
                <a:solidFill>
                  <a:schemeClr val="bg1"/>
                </a:solidFill>
              </a:rPr>
              <a:t>pełni lęku”</a:t>
            </a: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Kopia Postawy i cechy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04895" y="-24"/>
            <a:ext cx="12192000" cy="6858000"/>
          </a:xfrm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Canva - Student in the Library.jpg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700090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alpha val="96000"/>
              </a:schemeClr>
            </a:outerShdw>
          </a:effectLst>
        </p:spPr>
      </p:pic>
      <p:sp>
        <p:nvSpPr>
          <p:cNvPr id="5" name="Prostokąt zaokrąglony 4"/>
          <p:cNvSpPr/>
          <p:nvPr/>
        </p:nvSpPr>
        <p:spPr>
          <a:xfrm>
            <a:off x="857224" y="1643050"/>
            <a:ext cx="7572428" cy="2571768"/>
          </a:xfrm>
          <a:prstGeom prst="roundRect">
            <a:avLst/>
          </a:prstGeom>
          <a:solidFill>
            <a:schemeClr val="accent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0100" y="1600200"/>
            <a:ext cx="8229600" cy="4525963"/>
          </a:xfrm>
        </p:spPr>
        <p:txBody>
          <a:bodyPr/>
          <a:lstStyle/>
          <a:p>
            <a:r>
              <a:rPr lang="pl-PL" dirty="0"/>
              <a:t>Według Słownika Języka </a:t>
            </a:r>
            <a:r>
              <a:rPr lang="pl-PL" dirty="0" smtClean="0"/>
              <a:t>Polskiego lęk </a:t>
            </a:r>
            <a:r>
              <a:rPr lang="pl-PL" dirty="0"/>
              <a:t>to: „uczucie trwogi, obawy przed czymś;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/>
              <a:t>psychologii: szczególny rodzaj strachu występujący </a:t>
            </a:r>
            <a:r>
              <a:rPr lang="pl-PL" b="1" dirty="0"/>
              <a:t>bez wyraźnych zewnętrznych zagrożeń i przyczyn</a:t>
            </a:r>
            <a:r>
              <a:rPr lang="pl-PL" dirty="0"/>
              <a:t>”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857224" y="428604"/>
            <a:ext cx="7572428" cy="847732"/>
          </a:xfrm>
          <a:prstGeom prst="roundRect">
            <a:avLst/>
          </a:prstGeom>
          <a:solidFill>
            <a:schemeClr val="accent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Czym jest lęk, a czym nie jest?</a:t>
            </a:r>
            <a:endParaRPr lang="pl-PL" dirty="0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Canva - Two People Showing Fear On Coronavir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71536" y="-24"/>
            <a:ext cx="10287000" cy="6858000"/>
          </a:xfrm>
          <a:prstGeom prst="rect">
            <a:avLst/>
          </a:prstGeom>
        </p:spPr>
      </p:pic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2"/>
          </p:nvPr>
        </p:nvSpPr>
        <p:spPr>
          <a:xfrm>
            <a:off x="5143504" y="3017853"/>
            <a:ext cx="4038600" cy="355441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pl-PL" dirty="0" smtClean="0">
                <a:solidFill>
                  <a:schemeClr val="tx1"/>
                </a:solidFill>
              </a:rPr>
              <a:t>Objawy behawioralne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niepokój </a:t>
            </a:r>
            <a:r>
              <a:rPr lang="pl-PL" dirty="0">
                <a:solidFill>
                  <a:schemeClr val="tx1"/>
                </a:solidFill>
              </a:rPr>
              <a:t>ruchowy </a:t>
            </a:r>
            <a:r>
              <a:rPr lang="pl-PL" dirty="0" smtClean="0">
                <a:solidFill>
                  <a:schemeClr val="tx1"/>
                </a:solidFill>
              </a:rPr>
              <a:t>-manipulacyjny</a:t>
            </a:r>
            <a:r>
              <a:rPr lang="pl-PL" dirty="0">
                <a:solidFill>
                  <a:schemeClr val="tx1"/>
                </a:solidFill>
              </a:rPr>
              <a:t>, </a:t>
            </a:r>
            <a:r>
              <a:rPr lang="pl-PL" dirty="0" smtClean="0">
                <a:solidFill>
                  <a:schemeClr val="tx1"/>
                </a:solidFill>
              </a:rPr>
              <a:t>lokomocyjny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wzmożona </a:t>
            </a:r>
            <a:r>
              <a:rPr lang="pl-PL" dirty="0">
                <a:solidFill>
                  <a:schemeClr val="tx1"/>
                </a:solidFill>
              </a:rPr>
              <a:t>reakcja na </a:t>
            </a:r>
            <a:r>
              <a:rPr lang="pl-PL" dirty="0" smtClean="0">
                <a:solidFill>
                  <a:schemeClr val="tx1"/>
                </a:solidFill>
              </a:rPr>
              <a:t>przestrach </a:t>
            </a:r>
            <a:r>
              <a:rPr lang="pl-PL" dirty="0">
                <a:solidFill>
                  <a:schemeClr val="tx1"/>
                </a:solidFill>
              </a:rPr>
              <a:t>lub </a:t>
            </a:r>
            <a:r>
              <a:rPr lang="pl-PL" dirty="0" smtClean="0">
                <a:solidFill>
                  <a:schemeClr val="tx1"/>
                </a:solidFill>
              </a:rPr>
              <a:t>zaskoczenie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fuga</a:t>
            </a:r>
            <a:r>
              <a:rPr lang="pl-PL" dirty="0">
                <a:solidFill>
                  <a:schemeClr val="tx1"/>
                </a:solidFill>
              </a:rPr>
              <a:t>, </a:t>
            </a:r>
            <a:r>
              <a:rPr lang="pl-PL" dirty="0" smtClean="0">
                <a:solidFill>
                  <a:schemeClr val="tx1"/>
                </a:solidFill>
              </a:rPr>
              <a:t>stupor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mutyzm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571472" y="142852"/>
            <a:ext cx="8358246" cy="1857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857224" y="214290"/>
            <a:ext cx="7715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Jednym z najczęściej występujących objawów psychopatologicznych jest lęk</a:t>
            </a:r>
          </a:p>
          <a:p>
            <a:endParaRPr lang="pl-PL" dirty="0"/>
          </a:p>
          <a:p>
            <a:r>
              <a:rPr lang="pl-PL" dirty="0" smtClean="0"/>
              <a:t>Lęk pierwotny – to taki, który nie jest zależny od innych zaburzeń somatycznych </a:t>
            </a:r>
            <a:br>
              <a:rPr lang="pl-PL" dirty="0" smtClean="0"/>
            </a:br>
            <a:r>
              <a:rPr lang="pl-PL" dirty="0" smtClean="0"/>
              <a:t>                             i psychicznych</a:t>
            </a:r>
          </a:p>
          <a:p>
            <a:r>
              <a:rPr lang="pl-PL" dirty="0" smtClean="0"/>
              <a:t>Lęk wtórny       – to taki który towarzyszy innym zaburzeniom psychicznym                                  </a:t>
            </a:r>
            <a:br>
              <a:rPr lang="pl-PL" dirty="0" smtClean="0"/>
            </a:br>
            <a:r>
              <a:rPr lang="pl-PL" dirty="0" smtClean="0"/>
              <a:t>                             i somatycznym </a:t>
            </a:r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76168" y="3017853"/>
            <a:ext cx="4067204" cy="355441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pl-PL" dirty="0" smtClean="0">
                <a:solidFill>
                  <a:schemeClr val="tx1"/>
                </a:solidFill>
              </a:rPr>
              <a:t>Objawy psychiczne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Objawy </a:t>
            </a:r>
            <a:r>
              <a:rPr lang="pl-PL" dirty="0">
                <a:solidFill>
                  <a:schemeClr val="tx1"/>
                </a:solidFill>
              </a:rPr>
              <a:t>w sferze </a:t>
            </a:r>
            <a:r>
              <a:rPr lang="pl-PL" dirty="0" smtClean="0">
                <a:solidFill>
                  <a:schemeClr val="tx1"/>
                </a:solidFill>
              </a:rPr>
              <a:t>emocjonalnej:</a:t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obawa</a:t>
            </a:r>
            <a:r>
              <a:rPr lang="pl-PL" dirty="0">
                <a:solidFill>
                  <a:schemeClr val="tx1"/>
                </a:solidFill>
              </a:rPr>
              <a:t>, </a:t>
            </a:r>
            <a:r>
              <a:rPr lang="pl-PL" dirty="0" smtClean="0">
                <a:solidFill>
                  <a:schemeClr val="tx1"/>
                </a:solidFill>
              </a:rPr>
              <a:t>drażliwość, wewnętrzny niepokój , </a:t>
            </a:r>
            <a:r>
              <a:rPr lang="pl-PL" dirty="0" smtClean="0">
                <a:solidFill>
                  <a:schemeClr val="tx1"/>
                </a:solidFill>
              </a:rPr>
              <a:t>martwienie </a:t>
            </a:r>
            <a:r>
              <a:rPr lang="pl-PL" dirty="0">
                <a:solidFill>
                  <a:schemeClr val="tx1"/>
                </a:solidFill>
              </a:rPr>
              <a:t>się, uczucie zagrożenia czy </a:t>
            </a:r>
            <a:r>
              <a:rPr lang="pl-PL" dirty="0" smtClean="0">
                <a:solidFill>
                  <a:schemeClr val="tx1"/>
                </a:solidFill>
              </a:rPr>
              <a:t>przerażenia. 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Objawy </a:t>
            </a:r>
            <a:r>
              <a:rPr lang="pl-PL" dirty="0">
                <a:solidFill>
                  <a:schemeClr val="tx1"/>
                </a:solidFill>
              </a:rPr>
              <a:t>w sferze poznawczej: trudności w koncentracji uwagi, </a:t>
            </a:r>
            <a:r>
              <a:rPr lang="pl-PL" dirty="0" smtClean="0">
                <a:solidFill>
                  <a:schemeClr val="tx1"/>
                </a:solidFill>
              </a:rPr>
              <a:t>zmęczenie, </a:t>
            </a:r>
            <a:r>
              <a:rPr lang="pl-PL" dirty="0" smtClean="0">
                <a:solidFill>
                  <a:schemeClr val="tx1"/>
                </a:solidFill>
              </a:rPr>
              <a:t>zaburzenia </a:t>
            </a:r>
            <a:r>
              <a:rPr lang="pl-PL" dirty="0">
                <a:solidFill>
                  <a:schemeClr val="tx1"/>
                </a:solidFill>
              </a:rPr>
              <a:t>pamięci, </a:t>
            </a:r>
            <a:r>
              <a:rPr lang="pl-PL" dirty="0" smtClean="0">
                <a:solidFill>
                  <a:schemeClr val="tx1"/>
                </a:solidFill>
              </a:rPr>
              <a:t>depersonalizacja i derealizacja.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Canva - Blue Jea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71536" y="-24"/>
            <a:ext cx="10287072" cy="6858048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7772400" cy="136207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l-PL" sz="6600" dirty="0" smtClean="0"/>
              <a:t>Jak sobie pomóc ?</a:t>
            </a:r>
            <a:endParaRPr lang="pl-PL" sz="6600" dirty="0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 descr="Canva - Photo Of Two Women Touching Their Nose  In A Yoga Posi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928726" y="-71462"/>
            <a:ext cx="10503293" cy="7009923"/>
          </a:xfrm>
        </p:spPr>
      </p:pic>
      <p:sp>
        <p:nvSpPr>
          <p:cNvPr id="7" name="Prostokąt zaokrąglony 6"/>
          <p:cNvSpPr/>
          <p:nvPr/>
        </p:nvSpPr>
        <p:spPr>
          <a:xfrm>
            <a:off x="1500166" y="285728"/>
            <a:ext cx="6072230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643042" y="428604"/>
            <a:ext cx="5786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/>
              <a:t>Technika oddechowe</a:t>
            </a:r>
            <a:endParaRPr lang="pl-PL" sz="4400" dirty="0"/>
          </a:p>
        </p:txBody>
      </p:sp>
      <p:sp>
        <p:nvSpPr>
          <p:cNvPr id="9" name="Prostokąt zaokrąglony 8"/>
          <p:cNvSpPr/>
          <p:nvPr/>
        </p:nvSpPr>
        <p:spPr>
          <a:xfrm>
            <a:off x="2285984" y="1571612"/>
            <a:ext cx="4429156" cy="3500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2571736" y="1643050"/>
            <a:ext cx="40005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dirty="0" smtClean="0"/>
              <a:t>Weź wdech przez ok. 4 sekundy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Wstrzymaj oddech przez następne </a:t>
            </a:r>
            <a:br>
              <a:rPr lang="pl-PL" dirty="0" smtClean="0"/>
            </a:br>
            <a:r>
              <a:rPr lang="pl-PL" dirty="0" smtClean="0"/>
              <a:t>4 sekundy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Zrób wydech przez ok. 4 sekundy</a:t>
            </a:r>
          </a:p>
          <a:p>
            <a:endParaRPr lang="pl-PL" dirty="0" smtClean="0"/>
          </a:p>
          <a:p>
            <a:r>
              <a:rPr lang="pl-PL" dirty="0" smtClean="0"/>
              <a:t>Powtórz cykl 20 razy, starając się stopniowo o 1 s. wydłużać fazy wdechu, wstrzymania i wydechu do 7 sekund.</a:t>
            </a:r>
          </a:p>
          <a:p>
            <a:endParaRPr lang="pl-PL" dirty="0"/>
          </a:p>
          <a:p>
            <a:r>
              <a:rPr lang="pl-PL" dirty="0" smtClean="0"/>
              <a:t>Początkowo może się to wydawać trudne, lecz nic na siłę. </a:t>
            </a:r>
            <a:br>
              <a:rPr lang="pl-PL" dirty="0" smtClean="0"/>
            </a:br>
            <a:r>
              <a:rPr lang="pl-PL" dirty="0" smtClean="0"/>
              <a:t>Wprawa przyjdzie z doświadczeniem.</a:t>
            </a:r>
            <a:endParaRPr lang="pl-PL" dirty="0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anva - n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30074" y="-24"/>
            <a:ext cx="10688486" cy="6858000"/>
          </a:xfrm>
          <a:prstGeom prst="rect">
            <a:avLst/>
          </a:prstGeom>
        </p:spPr>
      </p:pic>
      <p:sp>
        <p:nvSpPr>
          <p:cNvPr id="6" name="Prostokąt zaokrąglony 5"/>
          <p:cNvSpPr/>
          <p:nvPr/>
        </p:nvSpPr>
        <p:spPr>
          <a:xfrm>
            <a:off x="1643042" y="357166"/>
            <a:ext cx="585791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1714480" y="500042"/>
            <a:ext cx="5715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/>
              <a:t>Lista pytań kontrolnych</a:t>
            </a:r>
            <a:endParaRPr lang="pl-PL" sz="4400" dirty="0"/>
          </a:p>
        </p:txBody>
      </p:sp>
      <p:sp>
        <p:nvSpPr>
          <p:cNvPr id="8" name="Prostokąt zaokrąglony 7"/>
          <p:cNvSpPr/>
          <p:nvPr/>
        </p:nvSpPr>
        <p:spPr>
          <a:xfrm>
            <a:off x="1357290" y="2000240"/>
            <a:ext cx="6715172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500166" y="2071678"/>
            <a:ext cx="6429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Odczuwając silny niepokój, przeanalizuj daną sytuację odpowiadając sobie na pytania z przygotowanej listy.</a:t>
            </a:r>
            <a:br>
              <a:rPr lang="pl-PL" dirty="0" smtClean="0"/>
            </a:br>
            <a:r>
              <a:rPr lang="pl-PL" dirty="0" smtClean="0"/>
              <a:t>Im więcej pytań na naszej liście, tym dokładniej dowiesz się, </a:t>
            </a:r>
            <a:br>
              <a:rPr lang="pl-PL" dirty="0" smtClean="0"/>
            </a:br>
            <a:r>
              <a:rPr lang="pl-PL" dirty="0" smtClean="0"/>
              <a:t>kiedy Twoje myśli urastają do irracjonalnych. </a:t>
            </a:r>
          </a:p>
        </p:txBody>
      </p:sp>
      <p:sp>
        <p:nvSpPr>
          <p:cNvPr id="10" name="Prostokąt zaokrąglony 9"/>
          <p:cNvSpPr/>
          <p:nvPr/>
        </p:nvSpPr>
        <p:spPr>
          <a:xfrm>
            <a:off x="1857356" y="3714752"/>
            <a:ext cx="5357850" cy="2428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2000232" y="3857628"/>
            <a:ext cx="50720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Przykładowe pytania:</a:t>
            </a:r>
          </a:p>
          <a:p>
            <a:endParaRPr lang="pl-PL" dirty="0"/>
          </a:p>
          <a:p>
            <a:pPr marL="342900" indent="-342900">
              <a:buFont typeface="Arial" pitchFamily="34" charset="0"/>
              <a:buChar char="•"/>
            </a:pPr>
            <a:r>
              <a:rPr lang="pl-PL" dirty="0" smtClean="0"/>
              <a:t>Czy jest jakiś dowód na to, aby wierzyć, </a:t>
            </a:r>
            <a:br>
              <a:rPr lang="pl-PL" dirty="0" smtClean="0"/>
            </a:br>
            <a:r>
              <a:rPr lang="pl-PL" dirty="0" smtClean="0"/>
              <a:t>że coś jest nie tak?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dirty="0" smtClean="0"/>
              <a:t>Czy jest szansa, że rozdmuchuję interpretację sytuacji ponad miarę?</a:t>
            </a:r>
          </a:p>
          <a:p>
            <a:pPr marL="342900" indent="-342900"/>
            <a:endParaRPr lang="pl-PL" dirty="0" smtClean="0"/>
          </a:p>
          <a:p>
            <a:pPr>
              <a:buFont typeface="Arial" pitchFamily="34" charset="0"/>
              <a:buChar char="•"/>
            </a:pPr>
            <a:endParaRPr lang="pl-PL" dirty="0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Canva - Close-Up Photo of Dreamcatch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24"/>
            <a:ext cx="10287037" cy="6858024"/>
          </a:xfrm>
          <a:prstGeom prst="rect">
            <a:avLst/>
          </a:prstGeom>
        </p:spPr>
      </p:pic>
      <p:sp>
        <p:nvSpPr>
          <p:cNvPr id="5" name="Prostokąt zaokrąglony 4"/>
          <p:cNvSpPr/>
          <p:nvPr/>
        </p:nvSpPr>
        <p:spPr>
          <a:xfrm>
            <a:off x="2643174" y="428604"/>
            <a:ext cx="500066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2786050" y="500042"/>
            <a:ext cx="4786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Myśli pozytywne i uspokajające</a:t>
            </a:r>
            <a:endParaRPr lang="pl-PL" sz="2800" dirty="0"/>
          </a:p>
        </p:txBody>
      </p:sp>
      <p:sp>
        <p:nvSpPr>
          <p:cNvPr id="8" name="Prostokąt zaokrąglony 7"/>
          <p:cNvSpPr/>
          <p:nvPr/>
        </p:nvSpPr>
        <p:spPr>
          <a:xfrm>
            <a:off x="4929190" y="1643050"/>
            <a:ext cx="4380448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072066" y="1714488"/>
            <a:ext cx="40719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Powtarzanie sobie samemu dobrych rzeczy bywa bardzo pomocne, ze względu na to, że nasz „mózg jest ślepy”. Są to myśli, które mają nam pomóc poczuć się lepiej.</a:t>
            </a:r>
            <a:endParaRPr lang="pl-PL" dirty="0"/>
          </a:p>
        </p:txBody>
      </p:sp>
      <p:sp>
        <p:nvSpPr>
          <p:cNvPr id="10" name="Prostokąt zaokrąglony 9"/>
          <p:cNvSpPr/>
          <p:nvPr/>
        </p:nvSpPr>
        <p:spPr>
          <a:xfrm>
            <a:off x="5214942" y="3500438"/>
            <a:ext cx="4071966" cy="2857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5286380" y="3714752"/>
            <a:ext cx="4000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Przykładowe myśli: 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Wszystko jest tak jak ma być. 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To tylko niepokój, zaraz się nim zajmę.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Ja to nie moje lęki.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Moje lęki mnie nie kontrolują.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Ufam sobie.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Były takie sytuacje i dałem sobie radę.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Moje ciało jest zdrowe, te objawy </a:t>
            </a:r>
            <a:br>
              <a:rPr lang="pl-PL" dirty="0" smtClean="0"/>
            </a:br>
            <a:r>
              <a:rPr lang="pl-PL" dirty="0" smtClean="0"/>
              <a:t>   to tylko lęk.</a:t>
            </a:r>
          </a:p>
          <a:p>
            <a:endParaRPr lang="pl-PL" dirty="0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Canva - Books in the Librar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170071" y="1"/>
            <a:ext cx="10314071" cy="6858000"/>
          </a:xfrm>
        </p:spPr>
      </p:pic>
      <p:sp>
        <p:nvSpPr>
          <p:cNvPr id="5" name="Prostokąt zaokrąglony 4"/>
          <p:cNvSpPr/>
          <p:nvPr/>
        </p:nvSpPr>
        <p:spPr>
          <a:xfrm>
            <a:off x="714348" y="1071546"/>
            <a:ext cx="6572296" cy="29289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928662" y="1214422"/>
            <a:ext cx="62865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Bibliografia:</a:t>
            </a:r>
          </a:p>
          <a:p>
            <a:endParaRPr lang="pl-PL" dirty="0"/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W. </a:t>
            </a:r>
            <a:r>
              <a:rPr lang="pl-PL" dirty="0" err="1" smtClean="0"/>
              <a:t>Müller</a:t>
            </a:r>
            <a:r>
              <a:rPr lang="pl-PL" dirty="0"/>
              <a:t>,</a:t>
            </a:r>
            <a:r>
              <a:rPr lang="pl-PL" dirty="0" smtClean="0"/>
              <a:t> </a:t>
            </a:r>
            <a:r>
              <a:rPr lang="pl-PL" i="1" dirty="0" smtClean="0"/>
              <a:t>Jak uwolnić się od lęku</a:t>
            </a:r>
            <a:r>
              <a:rPr lang="pl-PL" dirty="0" smtClean="0"/>
              <a:t>, Wydawnictwo WAM, 2019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A. </a:t>
            </a:r>
            <a:r>
              <a:rPr lang="pl-PL" dirty="0" err="1" smtClean="0"/>
              <a:t>Samochowiec</a:t>
            </a:r>
            <a:r>
              <a:rPr lang="pl-PL" dirty="0" smtClean="0"/>
              <a:t>, B. Wojciechowski, J. </a:t>
            </a:r>
            <a:r>
              <a:rPr lang="pl-PL" dirty="0" err="1" smtClean="0"/>
              <a:t>Samochowiec</a:t>
            </a:r>
            <a:r>
              <a:rPr lang="pl-PL" dirty="0" smtClean="0"/>
              <a:t>. </a:t>
            </a:r>
            <a:r>
              <a:rPr lang="pl-PL" i="1" dirty="0" smtClean="0"/>
              <a:t>Rola myślenia magicznego w obronie przed lękiem, </a:t>
            </a:r>
            <a:r>
              <a:rPr lang="pl-PL" dirty="0" smtClean="0"/>
              <a:t>Psychiatria 1(2004), s. 17-21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Międzynarodowa klasyfikacja chorób ICD-10 http://www.leksykon.com.pl/icd.html#icd-A.html</a:t>
            </a:r>
          </a:p>
          <a:p>
            <a:pPr marL="342900" indent="-342900">
              <a:buFont typeface="+mj-lt"/>
              <a:buAutoNum type="arabicPeriod"/>
            </a:pPr>
            <a:endParaRPr lang="pl-PL" dirty="0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Autor: Damian Ławniczak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348</Words>
  <Application>Microsoft Office PowerPoint</Application>
  <PresentationFormat>Pokaz na ekranie (4:3)</PresentationFormat>
  <Paragraphs>64</Paragraphs>
  <Slides>10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Motyw pakietu Office</vt:lpstr>
      <vt:lpstr>Techniki redukcji lęku</vt:lpstr>
      <vt:lpstr>Albert Einstein</vt:lpstr>
      <vt:lpstr>Slajd 3</vt:lpstr>
      <vt:lpstr>Czym jest lęk, a czym nie jest?</vt:lpstr>
      <vt:lpstr>Slajd 5</vt:lpstr>
      <vt:lpstr>Jak sobie pomóc ?</vt:lpstr>
      <vt:lpstr>Slajd 7</vt:lpstr>
      <vt:lpstr>Slajd 8</vt:lpstr>
      <vt:lpstr>Slajd 9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Techniki redukcji lęku</dc:title>
  <dc:creator>Damian Ławniczak</dc:creator>
  <cp:lastModifiedBy>Damian Ławniczak</cp:lastModifiedBy>
  <cp:revision>93</cp:revision>
  <dcterms:created xsi:type="dcterms:W3CDTF">2020-05-07T11:03:59Z</dcterms:created>
  <dcterms:modified xsi:type="dcterms:W3CDTF">2020-05-08T10:07:23Z</dcterms:modified>
</cp:coreProperties>
</file>